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6" r:id="rId6"/>
    <p:sldId id="260" r:id="rId7"/>
    <p:sldId id="267" r:id="rId8"/>
    <p:sldId id="261" r:id="rId9"/>
    <p:sldId id="264" r:id="rId10"/>
    <p:sldId id="263" r:id="rId11"/>
    <p:sldId id="265" r:id="rId12"/>
    <p:sldId id="27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20" autoAdjust="0"/>
    <p:restoredTop sz="94660"/>
  </p:normalViewPr>
  <p:slideViewPr>
    <p:cSldViewPr snapToGrid="0">
      <p:cViewPr varScale="1">
        <p:scale>
          <a:sx n="70" d="100"/>
          <a:sy n="70" d="100"/>
        </p:scale>
        <p:origin x="56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mar r" userId="e0862ac10e994f36" providerId="LiveId" clId="{425FE226-F514-4C24-8E8A-A0134B36DF42}"/>
    <pc:docChg chg="custSel addSld modSld">
      <pc:chgData name="kumar r" userId="e0862ac10e994f36" providerId="LiveId" clId="{425FE226-F514-4C24-8E8A-A0134B36DF42}" dt="2023-10-01T09:27:55.176" v="26" actId="207"/>
      <pc:docMkLst>
        <pc:docMk/>
      </pc:docMkLst>
      <pc:sldChg chg="addSp delSp modSp mod modTransition delAnim modAnim">
        <pc:chgData name="kumar r" userId="e0862ac10e994f36" providerId="LiveId" clId="{425FE226-F514-4C24-8E8A-A0134B36DF42}" dt="2023-10-01T09:23:20.554" v="10" actId="21"/>
        <pc:sldMkLst>
          <pc:docMk/>
          <pc:sldMk cId="749731047" sldId="256"/>
        </pc:sldMkLst>
        <pc:picChg chg="add del mod">
          <ac:chgData name="kumar r" userId="e0862ac10e994f36" providerId="LiveId" clId="{425FE226-F514-4C24-8E8A-A0134B36DF42}" dt="2023-10-01T09:17:20.511" v="7" actId="478"/>
          <ac:picMkLst>
            <pc:docMk/>
            <pc:sldMk cId="749731047" sldId="256"/>
            <ac:picMk id="6" creationId="{FC6DE7BE-AE06-B572-FAAA-F4D792476411}"/>
          </ac:picMkLst>
        </pc:picChg>
        <pc:picChg chg="add del mod">
          <ac:chgData name="kumar r" userId="e0862ac10e994f36" providerId="LiveId" clId="{425FE226-F514-4C24-8E8A-A0134B36DF42}" dt="2023-10-01T09:23:20.554" v="10" actId="21"/>
          <ac:picMkLst>
            <pc:docMk/>
            <pc:sldMk cId="749731047" sldId="256"/>
            <ac:picMk id="7" creationId="{B20CDC34-B960-5676-6218-07798BD34096}"/>
          </ac:picMkLst>
        </pc:picChg>
      </pc:sldChg>
      <pc:sldChg chg="addSp delSp modSp mod modTransition delAnim modAnim">
        <pc:chgData name="kumar r" userId="e0862ac10e994f36" providerId="LiveId" clId="{425FE226-F514-4C24-8E8A-A0134B36DF42}" dt="2023-10-01T09:16:13.165" v="5" actId="478"/>
        <pc:sldMkLst>
          <pc:docMk/>
          <pc:sldMk cId="1733710146" sldId="258"/>
        </pc:sldMkLst>
        <pc:picChg chg="add del mod">
          <ac:chgData name="kumar r" userId="e0862ac10e994f36" providerId="LiveId" clId="{425FE226-F514-4C24-8E8A-A0134B36DF42}" dt="2023-10-01T09:16:13.165" v="5" actId="478"/>
          <ac:picMkLst>
            <pc:docMk/>
            <pc:sldMk cId="1733710146" sldId="258"/>
            <ac:picMk id="7" creationId="{36666100-999B-9873-B7D0-67B4EF8B17B4}"/>
          </ac:picMkLst>
        </pc:picChg>
      </pc:sldChg>
      <pc:sldChg chg="modSp mod">
        <pc:chgData name="kumar r" userId="e0862ac10e994f36" providerId="LiveId" clId="{425FE226-F514-4C24-8E8A-A0134B36DF42}" dt="2023-10-01T09:09:00.890" v="3" actId="20577"/>
        <pc:sldMkLst>
          <pc:docMk/>
          <pc:sldMk cId="1001250188" sldId="263"/>
        </pc:sldMkLst>
        <pc:spChg chg="mod">
          <ac:chgData name="kumar r" userId="e0862ac10e994f36" providerId="LiveId" clId="{425FE226-F514-4C24-8E8A-A0134B36DF42}" dt="2023-10-01T09:09:00.890" v="3" actId="20577"/>
          <ac:spMkLst>
            <pc:docMk/>
            <pc:sldMk cId="1001250188" sldId="263"/>
            <ac:spMk id="6" creationId="{0F143C14-1B2C-ED08-F587-0BEBAE7471A2}"/>
          </ac:spMkLst>
        </pc:spChg>
      </pc:sldChg>
      <pc:sldChg chg="addSp delSp modSp new mod modAnim">
        <pc:chgData name="kumar r" userId="e0862ac10e994f36" providerId="LiveId" clId="{425FE226-F514-4C24-8E8A-A0134B36DF42}" dt="2023-10-01T09:27:55.176" v="26" actId="207"/>
        <pc:sldMkLst>
          <pc:docMk/>
          <pc:sldMk cId="2727111485" sldId="271"/>
        </pc:sldMkLst>
        <pc:spChg chg="del">
          <ac:chgData name="kumar r" userId="e0862ac10e994f36" providerId="LiveId" clId="{425FE226-F514-4C24-8E8A-A0134B36DF42}" dt="2023-10-01T09:23:26.665" v="11" actId="478"/>
          <ac:spMkLst>
            <pc:docMk/>
            <pc:sldMk cId="2727111485" sldId="271"/>
            <ac:spMk id="2" creationId="{BDF668D8-2A7A-5CAE-3E24-0693544BF087}"/>
          </ac:spMkLst>
        </pc:spChg>
        <pc:spChg chg="del">
          <ac:chgData name="kumar r" userId="e0862ac10e994f36" providerId="LiveId" clId="{425FE226-F514-4C24-8E8A-A0134B36DF42}" dt="2023-10-01T09:23:29.705" v="12" actId="478"/>
          <ac:spMkLst>
            <pc:docMk/>
            <pc:sldMk cId="2727111485" sldId="271"/>
            <ac:spMk id="3" creationId="{8826D082-DCB7-8984-767E-E6B590936CA1}"/>
          </ac:spMkLst>
        </pc:spChg>
        <pc:spChg chg="add mod">
          <ac:chgData name="kumar r" userId="e0862ac10e994f36" providerId="LiveId" clId="{425FE226-F514-4C24-8E8A-A0134B36DF42}" dt="2023-10-01T09:27:55.176" v="26" actId="207"/>
          <ac:spMkLst>
            <pc:docMk/>
            <pc:sldMk cId="2727111485" sldId="271"/>
            <ac:spMk id="5" creationId="{AFC3E585-3F2C-FAF1-FBC8-467D8B09F122}"/>
          </ac:spMkLst>
        </pc:spChg>
        <pc:picChg chg="add mod">
          <ac:chgData name="kumar r" userId="e0862ac10e994f36" providerId="LiveId" clId="{425FE226-F514-4C24-8E8A-A0134B36DF42}" dt="2023-10-01T09:23:31.449" v="13"/>
          <ac:picMkLst>
            <pc:docMk/>
            <pc:sldMk cId="2727111485" sldId="271"/>
            <ac:picMk id="4" creationId="{450D2C1A-B3F0-389F-6EC8-736526B7DD3A}"/>
          </ac:picMkLst>
        </pc:picChg>
      </pc:sldChg>
    </pc:docChg>
  </pc:docChgLst>
  <pc:docChgLst>
    <pc:chgData name="kumar r" userId="e0862ac10e994f36" providerId="LiveId" clId="{1C858A76-D56F-4399-8567-F14EC1B0B2C7}"/>
    <pc:docChg chg="delSld modSld">
      <pc:chgData name="kumar r" userId="e0862ac10e994f36" providerId="LiveId" clId="{1C858A76-D56F-4399-8567-F14EC1B0B2C7}" dt="2023-10-10T00:10:06.076" v="1" actId="20577"/>
      <pc:docMkLst>
        <pc:docMk/>
      </pc:docMkLst>
      <pc:sldChg chg="modSp mod">
        <pc:chgData name="kumar r" userId="e0862ac10e994f36" providerId="LiveId" clId="{1C858A76-D56F-4399-8567-F14EC1B0B2C7}" dt="2023-10-10T00:10:06.076" v="1" actId="20577"/>
        <pc:sldMkLst>
          <pc:docMk/>
          <pc:sldMk cId="3898433519" sldId="270"/>
        </pc:sldMkLst>
        <pc:spChg chg="mod">
          <ac:chgData name="kumar r" userId="e0862ac10e994f36" providerId="LiveId" clId="{1C858A76-D56F-4399-8567-F14EC1B0B2C7}" dt="2023-10-10T00:10:06.076" v="1" actId="20577"/>
          <ac:spMkLst>
            <pc:docMk/>
            <pc:sldMk cId="3898433519" sldId="270"/>
            <ac:spMk id="9" creationId="{00000000-0000-0000-0000-000000000000}"/>
          </ac:spMkLst>
        </pc:spChg>
      </pc:sldChg>
      <pc:sldChg chg="del">
        <pc:chgData name="kumar r" userId="e0862ac10e994f36" providerId="LiveId" clId="{1C858A76-D56F-4399-8567-F14EC1B0B2C7}" dt="2023-10-10T00:09:59.109" v="0" actId="47"/>
        <pc:sldMkLst>
          <pc:docMk/>
          <pc:sldMk cId="2727111485" sldId="27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10/10/2023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10/10/2023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848" y="204952"/>
            <a:ext cx="12092152" cy="1639614"/>
          </a:xfrm>
        </p:spPr>
        <p:txBody>
          <a:bodyPr>
            <a:normAutofit fontScale="90000"/>
          </a:bodyPr>
          <a:lstStyle/>
          <a:p>
            <a:r>
              <a:rPr lang="en-US" b="1" dirty="0">
                <a:effectLst>
                  <a:outerShdw blurRad="38100" dist="38100" dir="2700000" algn="tl">
                    <a:srgbClr val="000000">
                      <a:alpha val="43137"/>
                    </a:srgbClr>
                  </a:outerShdw>
                </a:effectLst>
              </a:rPr>
              <a:t>NMIT POLYTECHNIC-568</a:t>
            </a:r>
            <a:br>
              <a:rPr lang="en-US" b="1" dirty="0">
                <a:effectLst>
                  <a:outerShdw blurRad="38100" dist="38100" dir="2700000" algn="tl">
                    <a:srgbClr val="000000">
                      <a:alpha val="43137"/>
                    </a:srgbClr>
                  </a:outerShdw>
                </a:effectLst>
              </a:rPr>
            </a:br>
            <a:r>
              <a:rPr lang="en-US" b="1" dirty="0" err="1">
                <a:effectLst>
                  <a:outerShdw blurRad="38100" dist="38100" dir="2700000" algn="tl">
                    <a:srgbClr val="000000">
                      <a:alpha val="43137"/>
                    </a:srgbClr>
                  </a:outerShdw>
                </a:effectLst>
              </a:rPr>
              <a:t>karunadu</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intership</a:t>
            </a:r>
            <a:r>
              <a:rPr lang="en-US" b="1" dirty="0">
                <a:effectLst>
                  <a:outerShdw blurRad="38100" dist="38100" dir="2700000" algn="tl">
                    <a:srgbClr val="000000">
                      <a:alpha val="43137"/>
                    </a:srgbClr>
                  </a:outerShdw>
                </a:effectLst>
              </a:rPr>
              <a:t> presentation-2023</a:t>
            </a:r>
            <a:r>
              <a:rPr lang="en-US" sz="7200" b="1" dirty="0">
                <a:effectLst>
                  <a:outerShdw blurRad="38100" dist="38100" dir="2700000" algn="tl">
                    <a:srgbClr val="000000">
                      <a:alpha val="43137"/>
                    </a:srgbClr>
                  </a:outerShdw>
                </a:effectLst>
              </a:rPr>
              <a:t> </a:t>
            </a:r>
            <a:endParaRPr lang="en-IN" dirty="0"/>
          </a:p>
        </p:txBody>
      </p:sp>
      <p:sp>
        <p:nvSpPr>
          <p:cNvPr id="3" name="Subtitle 2"/>
          <p:cNvSpPr>
            <a:spLocks noGrp="1"/>
          </p:cNvSpPr>
          <p:nvPr>
            <p:ph type="subTitle" idx="1"/>
          </p:nvPr>
        </p:nvSpPr>
        <p:spPr>
          <a:xfrm>
            <a:off x="7756633" y="2900855"/>
            <a:ext cx="3894083" cy="3189890"/>
          </a:xfrm>
        </p:spPr>
        <p:txBody>
          <a:bodyPr>
            <a:normAutofit fontScale="92500" lnSpcReduction="10000"/>
          </a:bodyPr>
          <a:lstStyle/>
          <a:p>
            <a:r>
              <a:rPr lang="en-US" b="1" dirty="0">
                <a:effectLst>
                  <a:outerShdw blurRad="38100" dist="38100" dir="2700000" algn="tl">
                    <a:srgbClr val="000000">
                      <a:alpha val="43137"/>
                    </a:srgbClr>
                  </a:outerShdw>
                </a:effectLst>
              </a:rPr>
              <a:t>PRESENTED BY:</a:t>
            </a:r>
          </a:p>
          <a:p>
            <a:r>
              <a:rPr lang="en-US" sz="3000" b="1" dirty="0">
                <a:solidFill>
                  <a:schemeClr val="tx1"/>
                </a:solidFill>
                <a:effectLst>
                  <a:outerShdw blurRad="38100" dist="38100" dir="2700000" algn="tl">
                    <a:srgbClr val="000000">
                      <a:alpha val="43137"/>
                    </a:srgbClr>
                  </a:outerShdw>
                </a:effectLst>
              </a:rPr>
              <a:t>NADIMICHARLA</a:t>
            </a:r>
            <a:r>
              <a:rPr lang="en-US" sz="2800" b="1" dirty="0">
                <a:solidFill>
                  <a:schemeClr val="bg1"/>
                </a:solidFill>
                <a:effectLst>
                  <a:outerShdw blurRad="38100" dist="38100" dir="2700000" algn="tl">
                    <a:srgbClr val="000000">
                      <a:alpha val="43137"/>
                    </a:srgbClr>
                  </a:outerShdw>
                </a:effectLst>
              </a:rPr>
              <a:t> </a:t>
            </a:r>
            <a:r>
              <a:rPr lang="en-US" sz="2800" b="1" dirty="0">
                <a:effectLst>
                  <a:outerShdw blurRad="38100" dist="38100" dir="2700000" algn="tl">
                    <a:srgbClr val="000000">
                      <a:alpha val="43137"/>
                    </a:srgbClr>
                  </a:outerShdw>
                </a:effectLst>
              </a:rPr>
              <a:t>REDDY KUMAR ,</a:t>
            </a:r>
          </a:p>
          <a:p>
            <a:r>
              <a:rPr lang="en-US" sz="2800" b="1" dirty="0">
                <a:effectLst>
                  <a:outerShdw blurRad="38100" dist="38100" dir="2700000" algn="tl">
                    <a:srgbClr val="000000">
                      <a:alpha val="43137"/>
                    </a:srgbClr>
                  </a:outerShdw>
                </a:effectLst>
              </a:rPr>
              <a:t>Diploma in CSE,</a:t>
            </a:r>
          </a:p>
          <a:p>
            <a:r>
              <a:rPr lang="en-US" sz="2800" b="1" dirty="0">
                <a:effectLst>
                  <a:outerShdw blurRad="38100" dist="38100" dir="2700000" algn="tl">
                    <a:srgbClr val="000000">
                      <a:alpha val="43137"/>
                    </a:srgbClr>
                  </a:outerShdw>
                </a:effectLst>
              </a:rPr>
              <a:t> USN:568CS21025,</a:t>
            </a:r>
          </a:p>
          <a:p>
            <a:r>
              <a:rPr lang="en-US" sz="2400" b="1" dirty="0">
                <a:effectLst>
                  <a:outerShdw blurRad="38100" dist="38100" dir="2700000" algn="tl">
                    <a:srgbClr val="000000">
                      <a:alpha val="43137"/>
                    </a:srgbClr>
                  </a:outerShdw>
                </a:effectLst>
              </a:rPr>
              <a:t>Course:Artifical Intelligence and Machine Learning.</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45" y="101557"/>
            <a:ext cx="881447" cy="88144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1655" y="140043"/>
            <a:ext cx="996778" cy="9226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49731047"/>
      </p:ext>
    </p:extLst>
  </p:cSld>
  <p:clrMapOvr>
    <a:masterClrMapping/>
  </p:clrMapOvr>
  <mc:AlternateContent xmlns:mc="http://schemas.openxmlformats.org/markup-compatibility/2006" xmlns:p14="http://schemas.microsoft.com/office/powerpoint/2010/main">
    <mc:Choice Requires="p14">
      <p:transition spd="slow" p14:dur="2000" advTm="30457"/>
    </mc:Choice>
    <mc:Fallback xmlns="">
      <p:transition spd="slow" advTm="3045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9693" y="247135"/>
            <a:ext cx="5168771" cy="832022"/>
          </a:xfrm>
        </p:spPr>
        <p:txBody>
          <a:bodyPr>
            <a:noAutofit/>
          </a:bodyPr>
          <a:lstStyle/>
          <a:p>
            <a:r>
              <a:rPr lang="en-IN" sz="3600" b="1" dirty="0"/>
              <a:t>Programming steps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45" y="101557"/>
            <a:ext cx="881447" cy="88144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1655" y="140043"/>
            <a:ext cx="996778" cy="9226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0F143C14-1B2C-ED08-F587-0BEBAE7471A2}"/>
              </a:ext>
            </a:extLst>
          </p:cNvPr>
          <p:cNvSpPr txBox="1"/>
          <p:nvPr/>
        </p:nvSpPr>
        <p:spPr>
          <a:xfrm rot="10800000" flipH="1" flipV="1">
            <a:off x="777652" y="1218093"/>
            <a:ext cx="6355081" cy="5262979"/>
          </a:xfrm>
          <a:prstGeom prst="rect">
            <a:avLst/>
          </a:prstGeom>
          <a:noFill/>
        </p:spPr>
        <p:txBody>
          <a:bodyPr wrap="square" rtlCol="0">
            <a:spAutoFit/>
          </a:bodyPr>
          <a:lstStyle/>
          <a:p>
            <a:pPr marL="285750" indent="-285750">
              <a:buFont typeface="Wingdings" panose="05000000000000000000" pitchFamily="2" charset="2"/>
              <a:buChar char="§"/>
            </a:pPr>
            <a:r>
              <a:rPr lang="en-US" sz="2400" b="1" dirty="0"/>
              <a:t>First, import pandas as pd.</a:t>
            </a:r>
          </a:p>
          <a:p>
            <a:pPr marL="285750" indent="-285750">
              <a:buFont typeface="Wingdings" panose="05000000000000000000" pitchFamily="2" charset="2"/>
              <a:buChar char="§"/>
            </a:pPr>
            <a:r>
              <a:rPr lang="en-US" sz="2400" b="1" dirty="0"/>
              <a:t>Then, read the path and print the data and data.info.</a:t>
            </a:r>
          </a:p>
          <a:p>
            <a:pPr marL="285750" indent="-285750">
              <a:buFont typeface="Wingdings" panose="05000000000000000000" pitchFamily="2" charset="2"/>
              <a:buChar char="§"/>
            </a:pPr>
            <a:r>
              <a:rPr lang="en-US" sz="2400" b="1" dirty="0"/>
              <a:t>Then, input  output, inputs.</a:t>
            </a:r>
          </a:p>
          <a:p>
            <a:pPr marL="285750" indent="-285750">
              <a:buFont typeface="Wingdings" panose="05000000000000000000" pitchFamily="2" charset="2"/>
              <a:buChar char="§"/>
            </a:pPr>
            <a:r>
              <a:rPr lang="en-US" sz="2400" b="1" dirty="0"/>
              <a:t>Then, import  sklearn, from sklearn import linear_model.</a:t>
            </a:r>
          </a:p>
          <a:p>
            <a:pPr marL="285750" indent="-285750">
              <a:buFont typeface="Wingdings" panose="05000000000000000000" pitchFamily="2" charset="2"/>
              <a:buChar char="§"/>
            </a:pPr>
            <a:r>
              <a:rPr lang="en-US" sz="2400" b="1" dirty="0"/>
              <a:t>Then, use the fillna method.</a:t>
            </a:r>
          </a:p>
          <a:p>
            <a:pPr marL="285750" indent="-285750">
              <a:buFont typeface="Wingdings" panose="05000000000000000000" pitchFamily="2" charset="2"/>
              <a:buChar char="§"/>
            </a:pPr>
            <a:r>
              <a:rPr lang="en-US" sz="2400" b="1" dirty="0"/>
              <a:t>Then, input the coef, intercept, you.</a:t>
            </a:r>
          </a:p>
          <a:p>
            <a:pPr marL="285750" indent="-285750">
              <a:buFont typeface="Wingdings" panose="05000000000000000000" pitchFamily="2" charset="2"/>
              <a:buChar char="§"/>
            </a:pPr>
            <a:r>
              <a:rPr lang="en-US" sz="2400" b="1" dirty="0"/>
              <a:t>Then, calculating the coef and printing it.</a:t>
            </a:r>
          </a:p>
          <a:p>
            <a:pPr marL="285750" indent="-285750">
              <a:buFont typeface="Wingdings" panose="05000000000000000000" pitchFamily="2" charset="2"/>
              <a:buChar char="§"/>
            </a:pPr>
            <a:r>
              <a:rPr lang="en-US" sz="2400" b="1" dirty="0"/>
              <a:t>Then, calculating the intercept and printing it.</a:t>
            </a:r>
          </a:p>
          <a:p>
            <a:pPr marL="285750" indent="-285750">
              <a:buFont typeface="Wingdings" panose="05000000000000000000" pitchFamily="2" charset="2"/>
              <a:buChar char="§"/>
            </a:pPr>
            <a:r>
              <a:rPr lang="en-US" sz="2400" b="1" dirty="0"/>
              <a:t>Then, calculating the you and printing it.</a:t>
            </a:r>
          </a:p>
        </p:txBody>
      </p:sp>
      <p:pic>
        <p:nvPicPr>
          <p:cNvPr id="8" name="Picture 7">
            <a:extLst>
              <a:ext uri="{FF2B5EF4-FFF2-40B4-BE49-F238E27FC236}">
                <a16:creationId xmlns:a16="http://schemas.microsoft.com/office/drawing/2014/main" id="{C2CAC5DF-E37F-6BCA-E9E1-882D281D5687}"/>
              </a:ext>
            </a:extLst>
          </p:cNvPr>
          <p:cNvPicPr>
            <a:picLocks noChangeAspect="1"/>
          </p:cNvPicPr>
          <p:nvPr/>
        </p:nvPicPr>
        <p:blipFill>
          <a:blip r:embed="rId4"/>
          <a:stretch>
            <a:fillRect/>
          </a:stretch>
        </p:blipFill>
        <p:spPr>
          <a:xfrm>
            <a:off x="7187346" y="1079157"/>
            <a:ext cx="4635738" cy="819192"/>
          </a:xfrm>
          <a:prstGeom prst="rect">
            <a:avLst/>
          </a:prstGeom>
        </p:spPr>
      </p:pic>
      <p:pic>
        <p:nvPicPr>
          <p:cNvPr id="10" name="Picture 9">
            <a:extLst>
              <a:ext uri="{FF2B5EF4-FFF2-40B4-BE49-F238E27FC236}">
                <a16:creationId xmlns:a16="http://schemas.microsoft.com/office/drawing/2014/main" id="{D2F54D85-DE39-536D-5BF9-1A7CE66A7C73}"/>
              </a:ext>
            </a:extLst>
          </p:cNvPr>
          <p:cNvPicPr>
            <a:picLocks noChangeAspect="1"/>
          </p:cNvPicPr>
          <p:nvPr/>
        </p:nvPicPr>
        <p:blipFill>
          <a:blip r:embed="rId5"/>
          <a:stretch>
            <a:fillRect/>
          </a:stretch>
        </p:blipFill>
        <p:spPr>
          <a:xfrm>
            <a:off x="7187346" y="2188687"/>
            <a:ext cx="3572092" cy="819192"/>
          </a:xfrm>
          <a:prstGeom prst="rect">
            <a:avLst/>
          </a:prstGeom>
        </p:spPr>
      </p:pic>
      <p:pic>
        <p:nvPicPr>
          <p:cNvPr id="12" name="Picture 11">
            <a:extLst>
              <a:ext uri="{FF2B5EF4-FFF2-40B4-BE49-F238E27FC236}">
                <a16:creationId xmlns:a16="http://schemas.microsoft.com/office/drawing/2014/main" id="{22ECD336-10F8-056F-1657-25FC30CD9C6A}"/>
              </a:ext>
            </a:extLst>
          </p:cNvPr>
          <p:cNvPicPr>
            <a:picLocks noChangeAspect="1"/>
          </p:cNvPicPr>
          <p:nvPr/>
        </p:nvPicPr>
        <p:blipFill>
          <a:blip r:embed="rId6"/>
          <a:stretch>
            <a:fillRect/>
          </a:stretch>
        </p:blipFill>
        <p:spPr>
          <a:xfrm>
            <a:off x="7187346" y="3429000"/>
            <a:ext cx="3572093" cy="1011927"/>
          </a:xfrm>
          <a:prstGeom prst="rect">
            <a:avLst/>
          </a:prstGeom>
        </p:spPr>
      </p:pic>
      <p:pic>
        <p:nvPicPr>
          <p:cNvPr id="14" name="Picture 13">
            <a:extLst>
              <a:ext uri="{FF2B5EF4-FFF2-40B4-BE49-F238E27FC236}">
                <a16:creationId xmlns:a16="http://schemas.microsoft.com/office/drawing/2014/main" id="{9625B119-EC86-58F0-1B24-4622DB02CD0C}"/>
              </a:ext>
            </a:extLst>
          </p:cNvPr>
          <p:cNvPicPr>
            <a:picLocks noChangeAspect="1"/>
          </p:cNvPicPr>
          <p:nvPr/>
        </p:nvPicPr>
        <p:blipFill>
          <a:blip r:embed="rId7"/>
          <a:stretch>
            <a:fillRect/>
          </a:stretch>
        </p:blipFill>
        <p:spPr>
          <a:xfrm>
            <a:off x="7132732" y="4778340"/>
            <a:ext cx="3626707" cy="1365320"/>
          </a:xfrm>
          <a:prstGeom prst="rect">
            <a:avLst/>
          </a:prstGeom>
        </p:spPr>
      </p:pic>
    </p:spTree>
    <p:extLst>
      <p:ext uri="{BB962C8B-B14F-4D97-AF65-F5344CB8AC3E}">
        <p14:creationId xmlns:p14="http://schemas.microsoft.com/office/powerpoint/2010/main" val="1001250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456" y="288325"/>
            <a:ext cx="6643344" cy="914400"/>
          </a:xfrm>
        </p:spPr>
        <p:txBody>
          <a:bodyPr>
            <a:noAutofit/>
          </a:bodyPr>
          <a:lstStyle/>
          <a:p>
            <a:r>
              <a:rPr lang="en-IN" sz="3600" b="1" dirty="0"/>
              <a:t>Results with snapshots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45" y="101557"/>
            <a:ext cx="881447" cy="88144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1655" y="140043"/>
            <a:ext cx="996778" cy="9226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100DD309-45E3-4AE3-8B47-71901FF265AF}"/>
              </a:ext>
            </a:extLst>
          </p:cNvPr>
          <p:cNvPicPr>
            <a:picLocks noChangeAspect="1"/>
          </p:cNvPicPr>
          <p:nvPr/>
        </p:nvPicPr>
        <p:blipFill>
          <a:blip r:embed="rId4"/>
          <a:stretch>
            <a:fillRect/>
          </a:stretch>
        </p:blipFill>
        <p:spPr>
          <a:xfrm>
            <a:off x="580768" y="1202725"/>
            <a:ext cx="4851649" cy="3606985"/>
          </a:xfrm>
          <a:prstGeom prst="rect">
            <a:avLst/>
          </a:prstGeom>
        </p:spPr>
      </p:pic>
      <p:pic>
        <p:nvPicPr>
          <p:cNvPr id="9" name="Picture 8">
            <a:extLst>
              <a:ext uri="{FF2B5EF4-FFF2-40B4-BE49-F238E27FC236}">
                <a16:creationId xmlns:a16="http://schemas.microsoft.com/office/drawing/2014/main" id="{AFC29787-C6D5-2373-1C52-27E1BC1E3D1A}"/>
              </a:ext>
            </a:extLst>
          </p:cNvPr>
          <p:cNvPicPr>
            <a:picLocks noChangeAspect="1"/>
          </p:cNvPicPr>
          <p:nvPr/>
        </p:nvPicPr>
        <p:blipFill>
          <a:blip r:embed="rId5"/>
          <a:stretch>
            <a:fillRect/>
          </a:stretch>
        </p:blipFill>
        <p:spPr>
          <a:xfrm>
            <a:off x="6310250" y="1202725"/>
            <a:ext cx="5137414" cy="3606985"/>
          </a:xfrm>
          <a:prstGeom prst="rect">
            <a:avLst/>
          </a:prstGeom>
        </p:spPr>
      </p:pic>
    </p:spTree>
    <p:extLst>
      <p:ext uri="{BB962C8B-B14F-4D97-AF65-F5344CB8AC3E}">
        <p14:creationId xmlns:p14="http://schemas.microsoft.com/office/powerpoint/2010/main" val="4009500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907177" y="2471845"/>
            <a:ext cx="2377646" cy="1914310"/>
          </a:xfrm>
          <a:prstGeom prst="rect">
            <a:avLst/>
          </a:prstGeom>
        </p:spPr>
      </p:pic>
      <p:sp>
        <p:nvSpPr>
          <p:cNvPr id="3" name="Content Placeholder 2"/>
          <p:cNvSpPr>
            <a:spLocks noGrp="1"/>
          </p:cNvSpPr>
          <p:nvPr>
            <p:ph idx="1"/>
          </p:nvPr>
        </p:nvSpPr>
        <p:spPr>
          <a:xfrm>
            <a:off x="3616598" y="1198180"/>
            <a:ext cx="5007139" cy="1166648"/>
          </a:xfrm>
        </p:spPr>
        <p:txBody>
          <a:bodyPr>
            <a:normAutofit/>
          </a:bodyPr>
          <a:lstStyle/>
          <a:p>
            <a:pPr marL="0" indent="0" algn="ctr">
              <a:buNone/>
            </a:pPr>
            <a:r>
              <a:rPr lang="en-US" b="1" dirty="0">
                <a:effectLst>
                  <a:outerShdw blurRad="38100" dist="38100" dir="2700000" algn="tl">
                    <a:srgbClr val="000000">
                      <a:alpha val="43137"/>
                    </a:srgbClr>
                  </a:outerShdw>
                </a:effectLst>
              </a:rPr>
              <a:t>INTERNSHIP CARRIED OUT AT KARUNADU TECHNOLOGIES PRIVATE LIMITED </a:t>
            </a:r>
            <a:endParaRPr lang="en-IN" b="1" dirty="0">
              <a:effectLst>
                <a:outerShdw blurRad="38100" dist="38100" dir="2700000" algn="tl">
                  <a:srgbClr val="000000">
                    <a:alpha val="43137"/>
                  </a:srgbClr>
                </a:outerShdw>
              </a:effectLst>
            </a:endParaRPr>
          </a:p>
          <a:p>
            <a:pPr algn="ctr"/>
            <a:endParaRPr lang="en-IN" dirty="0"/>
          </a:p>
        </p:txBody>
      </p:sp>
      <p:pic>
        <p:nvPicPr>
          <p:cNvPr id="6" name="Picture 5"/>
          <p:cNvPicPr>
            <a:picLocks noChangeAspect="1"/>
          </p:cNvPicPr>
          <p:nvPr/>
        </p:nvPicPr>
        <p:blipFill>
          <a:blip r:embed="rId3"/>
          <a:stretch>
            <a:fillRect/>
          </a:stretch>
        </p:blipFill>
        <p:spPr>
          <a:xfrm>
            <a:off x="0" y="0"/>
            <a:ext cx="12192000" cy="1097280"/>
          </a:xfrm>
          <a:prstGeom prst="rect">
            <a:avLst/>
          </a:prstGeom>
        </p:spPr>
      </p:pic>
      <p:pic>
        <p:nvPicPr>
          <p:cNvPr id="8" name="Picture 7"/>
          <p:cNvPicPr>
            <a:picLocks noChangeAspect="1"/>
          </p:cNvPicPr>
          <p:nvPr/>
        </p:nvPicPr>
        <p:blipFill>
          <a:blip r:embed="rId4"/>
          <a:stretch>
            <a:fillRect/>
          </a:stretch>
        </p:blipFill>
        <p:spPr>
          <a:xfrm>
            <a:off x="129776" y="4927305"/>
            <a:ext cx="5468586" cy="1133954"/>
          </a:xfrm>
          <a:prstGeom prst="rect">
            <a:avLst/>
          </a:prstGeom>
        </p:spPr>
      </p:pic>
      <p:sp>
        <p:nvSpPr>
          <p:cNvPr id="9" name="Rectangle 8"/>
          <p:cNvSpPr/>
          <p:nvPr/>
        </p:nvSpPr>
        <p:spPr>
          <a:xfrm>
            <a:off x="156519" y="5865511"/>
            <a:ext cx="5412259" cy="830997"/>
          </a:xfrm>
          <a:prstGeom prst="rect">
            <a:avLst/>
          </a:prstGeom>
        </p:spPr>
        <p:txBody>
          <a:bodyPr wrap="square">
            <a:spAutoFit/>
          </a:bodyPr>
          <a:lstStyle/>
          <a:p>
            <a:r>
              <a:rPr lang="en-US" sz="2400" b="1" dirty="0">
                <a:effectLst>
                  <a:outerShdw blurRad="38100" dist="38100" dir="2700000" algn="tl">
                    <a:srgbClr val="000000">
                      <a:alpha val="43137"/>
                    </a:srgbClr>
                  </a:outerShdw>
                </a:effectLst>
              </a:rPr>
              <a:t>Student’s sem:5th </a:t>
            </a:r>
            <a:r>
              <a:rPr lang="en-US" sz="2400" b="1" dirty="0" err="1">
                <a:effectLst>
                  <a:outerShdw blurRad="38100" dist="38100" dir="2700000" algn="tl">
                    <a:srgbClr val="000000">
                      <a:alpha val="43137"/>
                    </a:srgbClr>
                  </a:outerShdw>
                </a:effectLst>
              </a:rPr>
              <a:t>sem</a:t>
            </a:r>
            <a:endParaRPr lang="en-US" sz="2400" b="1" dirty="0">
              <a:effectLst>
                <a:outerShdw blurRad="38100" dist="38100" dir="2700000" algn="tl">
                  <a:srgbClr val="000000">
                    <a:alpha val="43137"/>
                  </a:srgbClr>
                </a:outerShdw>
              </a:effectLst>
            </a:endParaRPr>
          </a:p>
          <a:p>
            <a:r>
              <a:rPr lang="en-US" sz="2400" b="1" dirty="0">
                <a:effectLst>
                  <a:outerShdw blurRad="38100" dist="38100" dir="2700000" algn="tl">
                    <a:srgbClr val="000000">
                      <a:alpha val="43137"/>
                    </a:srgbClr>
                  </a:outerShdw>
                </a:effectLst>
              </a:rPr>
              <a:t>College Name: NMIT Polytechnic </a:t>
            </a:r>
          </a:p>
        </p:txBody>
      </p:sp>
    </p:spTree>
    <p:extLst>
      <p:ext uri="{BB962C8B-B14F-4D97-AF65-F5344CB8AC3E}">
        <p14:creationId xmlns:p14="http://schemas.microsoft.com/office/powerpoint/2010/main" val="3898433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7482" y="2146738"/>
            <a:ext cx="2437359" cy="2204546"/>
          </a:xfrm>
        </p:spPr>
        <p:txBody>
          <a:bodyPr/>
          <a:lstStyle/>
          <a:p>
            <a:r>
              <a:rPr lang="en-US" sz="1800" b="1" dirty="0">
                <a:cs typeface="Times New Roman" panose="02020603050405020304" pitchFamily="18" charset="0"/>
              </a:rPr>
              <a:t>RESEARCH</a:t>
            </a:r>
          </a:p>
          <a:p>
            <a:r>
              <a:rPr lang="en-US" sz="1800" b="1" dirty="0">
                <a:cs typeface="Times New Roman" panose="02020603050405020304" pitchFamily="18" charset="0"/>
              </a:rPr>
              <a:t>INTERNSHIPS</a:t>
            </a:r>
          </a:p>
          <a:p>
            <a:r>
              <a:rPr lang="en-US" sz="1800" b="1" dirty="0">
                <a:cs typeface="Times New Roman" panose="02020603050405020304" pitchFamily="18" charset="0"/>
              </a:rPr>
              <a:t>PROJECTS</a:t>
            </a:r>
          </a:p>
          <a:p>
            <a:r>
              <a:rPr lang="en-US" sz="1800" b="1" dirty="0">
                <a:cs typeface="Times New Roman" panose="02020603050405020304" pitchFamily="18" charset="0"/>
              </a:rPr>
              <a:t>WORKSHOPS</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45" y="101557"/>
            <a:ext cx="881447" cy="88144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1655" y="140043"/>
            <a:ext cx="996778" cy="9226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4"/>
          <a:stretch>
            <a:fillRect/>
          </a:stretch>
        </p:blipFill>
        <p:spPr>
          <a:xfrm>
            <a:off x="1277808" y="300079"/>
            <a:ext cx="9614225" cy="920576"/>
          </a:xfrm>
          <a:prstGeom prst="rect">
            <a:avLst/>
          </a:prstGeom>
        </p:spPr>
      </p:pic>
      <p:pic>
        <p:nvPicPr>
          <p:cNvPr id="7" name="Picture 6"/>
          <p:cNvPicPr>
            <a:picLocks noChangeAspect="1"/>
          </p:cNvPicPr>
          <p:nvPr/>
        </p:nvPicPr>
        <p:blipFill>
          <a:blip r:embed="rId5"/>
          <a:stretch>
            <a:fillRect/>
          </a:stretch>
        </p:blipFill>
        <p:spPr>
          <a:xfrm>
            <a:off x="789482" y="1940826"/>
            <a:ext cx="3676207" cy="2755631"/>
          </a:xfrm>
          <a:prstGeom prst="rect">
            <a:avLst/>
          </a:prstGeom>
        </p:spPr>
      </p:pic>
      <p:pic>
        <p:nvPicPr>
          <p:cNvPr id="8" name="Picture 7"/>
          <p:cNvPicPr>
            <a:picLocks noChangeAspect="1"/>
          </p:cNvPicPr>
          <p:nvPr/>
        </p:nvPicPr>
        <p:blipFill>
          <a:blip r:embed="rId6"/>
          <a:stretch>
            <a:fillRect/>
          </a:stretch>
        </p:blipFill>
        <p:spPr>
          <a:xfrm>
            <a:off x="7363703" y="1922012"/>
            <a:ext cx="3676207" cy="2761727"/>
          </a:xfrm>
          <a:prstGeom prst="rect">
            <a:avLst/>
          </a:prstGeom>
        </p:spPr>
      </p:pic>
      <p:sp>
        <p:nvSpPr>
          <p:cNvPr id="9" name="Rectangle 8"/>
          <p:cNvSpPr/>
          <p:nvPr/>
        </p:nvSpPr>
        <p:spPr>
          <a:xfrm>
            <a:off x="3048994" y="5241849"/>
            <a:ext cx="6096000" cy="646331"/>
          </a:xfrm>
          <a:prstGeom prst="rect">
            <a:avLst/>
          </a:prstGeom>
        </p:spPr>
        <p:txBody>
          <a:bodyPr>
            <a:spAutoFit/>
          </a:bodyPr>
          <a:lstStyle/>
          <a:p>
            <a:pPr algn="ctr"/>
            <a:r>
              <a:rPr lang="en-US" dirty="0"/>
              <a:t>INTERNSHIP CARRIED OUT AT KARUNADU TECHNOLOGIES PRIVATE LIMITED</a:t>
            </a:r>
          </a:p>
        </p:txBody>
      </p:sp>
    </p:spTree>
    <p:extLst>
      <p:ext uri="{BB962C8B-B14F-4D97-AF65-F5344CB8AC3E}">
        <p14:creationId xmlns:p14="http://schemas.microsoft.com/office/powerpoint/2010/main" val="2887581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8709" y="152400"/>
            <a:ext cx="9905998" cy="1108841"/>
          </a:xfrm>
        </p:spPr>
        <p:txBody>
          <a:bodyPr>
            <a:normAutofit/>
          </a:bodyPr>
          <a:lstStyle/>
          <a:p>
            <a:r>
              <a:rPr lang="en-IN" sz="4000" b="1" dirty="0"/>
              <a:t>Topics learnt during Internship</a:t>
            </a:r>
            <a:endParaRPr lang="en-IN" sz="4000" dirty="0"/>
          </a:p>
        </p:txBody>
      </p:sp>
      <p:sp>
        <p:nvSpPr>
          <p:cNvPr id="3" name="Content Placeholder 2"/>
          <p:cNvSpPr>
            <a:spLocks noGrp="1"/>
          </p:cNvSpPr>
          <p:nvPr>
            <p:ph idx="1"/>
          </p:nvPr>
        </p:nvSpPr>
        <p:spPr>
          <a:xfrm>
            <a:off x="1141413" y="1198179"/>
            <a:ext cx="9905998" cy="4593021"/>
          </a:xfrm>
        </p:spPr>
        <p:txBody>
          <a:bodyPr>
            <a:normAutofit/>
          </a:bodyPr>
          <a:lstStyle/>
          <a:p>
            <a:pPr marL="457200" indent="-457200">
              <a:buFont typeface="Wingdings" panose="05000000000000000000" pitchFamily="2" charset="2"/>
              <a:buChar char="Ø"/>
            </a:pPr>
            <a:r>
              <a:rPr lang="en-US" b="1" dirty="0">
                <a:effectLst>
                  <a:outerShdw blurRad="38100" dist="38100" dir="2700000" algn="tl">
                    <a:srgbClr val="000000">
                      <a:alpha val="43137"/>
                    </a:srgbClr>
                  </a:outerShdw>
                </a:effectLst>
                <a:latin typeface="Bookman Old Style" panose="02050604050505020204" pitchFamily="18" charset="0"/>
              </a:rPr>
              <a:t>LOGISTIC REGRESSION                                     </a:t>
            </a:r>
          </a:p>
          <a:p>
            <a:pPr marL="457200" indent="-457200">
              <a:buFont typeface="Wingdings" panose="05000000000000000000" pitchFamily="2" charset="2"/>
              <a:buChar char="Ø"/>
            </a:pPr>
            <a:r>
              <a:rPr lang="en-US" b="1" dirty="0">
                <a:effectLst>
                  <a:outerShdw blurRad="38100" dist="38100" dir="2700000" algn="tl">
                    <a:srgbClr val="000000">
                      <a:alpha val="43137"/>
                    </a:srgbClr>
                  </a:outerShdw>
                </a:effectLst>
                <a:latin typeface="Bookman Old Style" panose="02050604050505020204" pitchFamily="18" charset="0"/>
              </a:rPr>
              <a:t>SVM(SUPPORT VECTOR MACHINE)</a:t>
            </a:r>
          </a:p>
          <a:p>
            <a:pPr marL="457200" indent="-457200">
              <a:buFont typeface="Wingdings" panose="05000000000000000000" pitchFamily="2" charset="2"/>
              <a:buChar char="Ø"/>
            </a:pPr>
            <a:r>
              <a:rPr lang="en-US" b="1" dirty="0">
                <a:effectLst>
                  <a:outerShdw blurRad="38100" dist="38100" dir="2700000" algn="tl">
                    <a:srgbClr val="000000">
                      <a:alpha val="43137"/>
                    </a:srgbClr>
                  </a:outerShdw>
                </a:effectLst>
                <a:latin typeface="Bookman Old Style" panose="02050604050505020204" pitchFamily="18" charset="0"/>
              </a:rPr>
              <a:t>MULTIPLE LINEAR REGRESSION</a:t>
            </a:r>
          </a:p>
          <a:p>
            <a:pPr marL="457200" indent="-457200">
              <a:buFont typeface="Wingdings" panose="05000000000000000000" pitchFamily="2" charset="2"/>
              <a:buChar char="Ø"/>
            </a:pPr>
            <a:r>
              <a:rPr lang="en-US" b="1" dirty="0">
                <a:effectLst>
                  <a:outerShdw blurRad="38100" dist="38100" dir="2700000" algn="tl">
                    <a:srgbClr val="000000">
                      <a:alpha val="43137"/>
                    </a:srgbClr>
                  </a:outerShdw>
                </a:effectLst>
                <a:latin typeface="Bookman Old Style" panose="02050604050505020204" pitchFamily="18" charset="0"/>
              </a:rPr>
              <a:t>KNN(K-NEAREST NEIGHBOUR)</a:t>
            </a:r>
          </a:p>
          <a:p>
            <a:pPr marL="457200" indent="-457200">
              <a:buFont typeface="Wingdings" panose="05000000000000000000" pitchFamily="2" charset="2"/>
              <a:buChar char="Ø"/>
            </a:pPr>
            <a:r>
              <a:rPr lang="en-US" b="1" dirty="0">
                <a:effectLst>
                  <a:outerShdw blurRad="38100" dist="38100" dir="2700000" algn="tl">
                    <a:srgbClr val="000000">
                      <a:alpha val="43137"/>
                    </a:srgbClr>
                  </a:outerShdw>
                </a:effectLst>
                <a:latin typeface="Bookman Old Style" panose="02050604050505020204" pitchFamily="18" charset="0"/>
              </a:rPr>
              <a:t>RANDOM FOREST METHOD</a:t>
            </a:r>
          </a:p>
          <a:p>
            <a:pPr marL="457200" indent="-457200">
              <a:buFont typeface="Wingdings" panose="05000000000000000000" pitchFamily="2" charset="2"/>
              <a:buChar char="Ø"/>
            </a:pPr>
            <a:r>
              <a:rPr lang="en-US" b="1" dirty="0">
                <a:latin typeface="Bookman Old Style" panose="02050604050505020204" pitchFamily="18" charset="0"/>
              </a:rPr>
              <a:t>INTRODUCTION TO AI &amp; ML</a:t>
            </a:r>
          </a:p>
          <a:p>
            <a:pPr marL="457200" indent="-457200">
              <a:buFont typeface="Wingdings" panose="05000000000000000000" pitchFamily="2" charset="2"/>
              <a:buChar char="Ø"/>
            </a:pPr>
            <a:r>
              <a:rPr lang="en-US" b="1" dirty="0">
                <a:latin typeface="Bookman Old Style" panose="02050604050505020204" pitchFamily="18" charset="0"/>
              </a:rPr>
              <a:t>BASICS IN PYTHON(STR,DICT,LIST,TUP,ETC</a:t>
            </a:r>
          </a:p>
          <a:p>
            <a:pPr marL="457200" indent="-457200">
              <a:buFont typeface="Wingdings" panose="05000000000000000000" pitchFamily="2" charset="2"/>
              <a:buChar char="Ø"/>
            </a:pPr>
            <a:r>
              <a:rPr lang="en-US" b="1" dirty="0">
                <a:latin typeface="Bookman Old Style" panose="02050604050505020204" pitchFamily="18" charset="0"/>
              </a:rPr>
              <a:t>INSTALLATION OF ANACONDA PROMPT</a:t>
            </a:r>
          </a:p>
          <a:p>
            <a:pPr marL="457200" indent="-457200">
              <a:buFont typeface="Wingdings" panose="05000000000000000000" pitchFamily="2" charset="2"/>
              <a:buChar char="Ø"/>
            </a:pPr>
            <a:r>
              <a:rPr lang="en-US" b="1" dirty="0">
                <a:latin typeface="Bookman Old Style" panose="02050604050505020204" pitchFamily="18" charset="0"/>
              </a:rPr>
              <a:t>USE OF JUPYTER NOTEBOOK</a:t>
            </a:r>
          </a:p>
          <a:p>
            <a:pPr marL="457200" indent="-457200">
              <a:buFont typeface="Wingdings" panose="05000000000000000000" pitchFamily="2" charset="2"/>
              <a:buChar char="Ø"/>
            </a:pPr>
            <a:r>
              <a:rPr lang="en-US" b="1" dirty="0">
                <a:latin typeface="Bookman Old Style" panose="02050604050505020204" pitchFamily="18" charset="0"/>
              </a:rPr>
              <a:t>MANY MORE . . </a:t>
            </a:r>
            <a:r>
              <a:rPr lang="en-US" b="1" dirty="0">
                <a:solidFill>
                  <a:schemeClr val="bg1"/>
                </a:solidFill>
                <a:latin typeface="Bookman Old Style" panose="02050604050505020204" pitchFamily="18" charset="0"/>
              </a:rPr>
              <a:t>. </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45" y="101557"/>
            <a:ext cx="881447" cy="88144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1655" y="140043"/>
            <a:ext cx="996778" cy="9226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4055" y="292443"/>
            <a:ext cx="996778" cy="9226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733710146"/>
      </p:ext>
    </p:extLst>
  </p:cSld>
  <p:clrMapOvr>
    <a:masterClrMapping/>
  </p:clrMapOvr>
  <mc:AlternateContent xmlns:mc="http://schemas.openxmlformats.org/markup-compatibility/2006" xmlns:p14="http://schemas.microsoft.com/office/powerpoint/2010/main">
    <mc:Choice Requires="p14">
      <p:transition spd="slow" p14:dur="2000" advTm="12887"/>
    </mc:Choice>
    <mc:Fallback xmlns="">
      <p:transition spd="slow" advTm="1288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10052104" cy="1345324"/>
          </a:xfrm>
        </p:spPr>
        <p:txBody>
          <a:bodyPr>
            <a:normAutofit fontScale="90000"/>
          </a:bodyPr>
          <a:lstStyle/>
          <a:p>
            <a:r>
              <a:rPr lang="en-US" sz="3600" b="1" dirty="0">
                <a:effectLst/>
              </a:rPr>
              <a:t>Crop Yield Coimbatore Prediction using Multiple Linear Regression.</a:t>
            </a:r>
            <a:br>
              <a:rPr lang="en-US" dirty="0">
                <a:effectLst/>
              </a:rPr>
            </a:br>
            <a:r>
              <a:rPr lang="en-IN" sz="3600" b="1" dirty="0">
                <a:effectLst/>
              </a:rPr>
              <a:t>Multiple Linear Regression  ALGORITHM.</a:t>
            </a:r>
            <a:endParaRPr lang="en-IN" sz="3600" b="1" dirty="0"/>
          </a:p>
        </p:txBody>
      </p:sp>
      <p:sp>
        <p:nvSpPr>
          <p:cNvPr id="3" name="Content Placeholder 2"/>
          <p:cNvSpPr>
            <a:spLocks noGrp="1"/>
          </p:cNvSpPr>
          <p:nvPr>
            <p:ph idx="1"/>
          </p:nvPr>
        </p:nvSpPr>
        <p:spPr>
          <a:xfrm>
            <a:off x="646386" y="2175641"/>
            <a:ext cx="10853636" cy="4299300"/>
          </a:xfrm>
        </p:spPr>
        <p:txBody>
          <a:bodyPr anchor="t">
            <a:noAutofit/>
          </a:bodyPr>
          <a:lstStyle/>
          <a:p>
            <a:r>
              <a:rPr lang="en-US" sz="2400" b="1" dirty="0">
                <a:effectLst/>
              </a:rPr>
              <a:t>Predicting crop yield using Multiple Linear Regression (MLR) involves using several independent variables to predict a dependent variable (in this case, crop yield). Coimbatore, a region in southern India, has a largely agrarian economy, and using historical data from this region could provide accurate yield predictions.</a:t>
            </a:r>
            <a:r>
              <a:rPr lang="en-US" sz="2400" dirty="0">
                <a:effectLst/>
              </a:rPr>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45" y="101557"/>
            <a:ext cx="881447" cy="88144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1655" y="140043"/>
            <a:ext cx="996778" cy="9226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4"/>
          <a:stretch>
            <a:fillRect/>
          </a:stretch>
        </p:blipFill>
        <p:spPr>
          <a:xfrm>
            <a:off x="5976093" y="3781168"/>
            <a:ext cx="5103797" cy="2870886"/>
          </a:xfrm>
          <a:prstGeom prst="rect">
            <a:avLst/>
          </a:prstGeom>
        </p:spPr>
      </p:pic>
    </p:spTree>
    <p:extLst>
      <p:ext uri="{BB962C8B-B14F-4D97-AF65-F5344CB8AC3E}">
        <p14:creationId xmlns:p14="http://schemas.microsoft.com/office/powerpoint/2010/main" val="3255620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3748" y="1077097"/>
            <a:ext cx="9905998" cy="3124201"/>
          </a:xfrm>
        </p:spPr>
        <p:txBody>
          <a:bodyPr anchor="t"/>
          <a:lstStyle/>
          <a:p>
            <a:r>
              <a:rPr lang="en-US" b="1" dirty="0">
                <a:effectLst/>
              </a:rPr>
              <a:t>In the previous topic, we have learned about Simple Linear Regression, where a single Independent/Predictor(X) variable is used to model the response variable (Y). But there may be various cases in which the response variable is affected by more than one predictor variable; for such cases, the Multiple Linear Regression algorithm is used.</a:t>
            </a:r>
            <a:endParaRPr lang="en-IN" b="1" dirty="0"/>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45" y="101557"/>
            <a:ext cx="881447" cy="88144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1655" y="140043"/>
            <a:ext cx="996778" cy="9226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4"/>
          <a:stretch>
            <a:fillRect/>
          </a:stretch>
        </p:blipFill>
        <p:spPr>
          <a:xfrm>
            <a:off x="4549346" y="2466717"/>
            <a:ext cx="5334000" cy="4000500"/>
          </a:xfrm>
          <a:prstGeom prst="rect">
            <a:avLst/>
          </a:prstGeom>
        </p:spPr>
      </p:pic>
    </p:spTree>
    <p:extLst>
      <p:ext uri="{BB962C8B-B14F-4D97-AF65-F5344CB8AC3E}">
        <p14:creationId xmlns:p14="http://schemas.microsoft.com/office/powerpoint/2010/main" val="3145567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170" y="691978"/>
            <a:ext cx="5465333" cy="700216"/>
          </a:xfrm>
        </p:spPr>
        <p:txBody>
          <a:bodyPr/>
          <a:lstStyle/>
          <a:p>
            <a:r>
              <a:rPr lang="en-IN" b="1" dirty="0">
                <a:effectLst/>
              </a:rPr>
              <a:t>Data Collection</a:t>
            </a:r>
            <a:endParaRPr lang="en-IN" dirty="0"/>
          </a:p>
        </p:txBody>
      </p:sp>
      <p:sp>
        <p:nvSpPr>
          <p:cNvPr id="3" name="Content Placeholder 2"/>
          <p:cNvSpPr>
            <a:spLocks noGrp="1"/>
          </p:cNvSpPr>
          <p:nvPr>
            <p:ph idx="1"/>
          </p:nvPr>
        </p:nvSpPr>
        <p:spPr>
          <a:xfrm>
            <a:off x="1120345" y="1342768"/>
            <a:ext cx="10132541" cy="4407244"/>
          </a:xfrm>
        </p:spPr>
        <p:txBody>
          <a:bodyPr anchor="t"/>
          <a:lstStyle/>
          <a:p>
            <a:r>
              <a:rPr lang="en-US" b="1" dirty="0">
                <a:effectLst/>
              </a:rPr>
              <a:t>Gather data on crop yield in Coimbatore for several years.</a:t>
            </a:r>
          </a:p>
          <a:p>
            <a:r>
              <a:rPr lang="en-US" b="1" dirty="0">
                <a:effectLst/>
              </a:rPr>
              <a:t>Collect data on potential independent variables such as rainfall, temperature, fertilizer used, area of land, pest infestations, etc.</a:t>
            </a:r>
          </a:p>
          <a:p>
            <a:endParaRPr lang="en-US" b="1" dirty="0">
              <a:effectLst/>
            </a:endParaRP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45" y="101557"/>
            <a:ext cx="881447" cy="88144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1655" y="140043"/>
            <a:ext cx="996778" cy="9226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a:blip r:embed="rId4"/>
          <a:stretch>
            <a:fillRect/>
          </a:stretch>
        </p:blipFill>
        <p:spPr>
          <a:xfrm>
            <a:off x="5228280" y="2940908"/>
            <a:ext cx="5744519" cy="3231292"/>
          </a:xfrm>
          <a:prstGeom prst="rect">
            <a:avLst/>
          </a:prstGeom>
        </p:spPr>
      </p:pic>
    </p:spTree>
    <p:extLst>
      <p:ext uri="{BB962C8B-B14F-4D97-AF65-F5344CB8AC3E}">
        <p14:creationId xmlns:p14="http://schemas.microsoft.com/office/powerpoint/2010/main" val="2884336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5597" y="494272"/>
            <a:ext cx="4962825" cy="601361"/>
          </a:xfrm>
        </p:spPr>
        <p:txBody>
          <a:bodyPr anchor="t">
            <a:normAutofit fontScale="90000"/>
          </a:bodyPr>
          <a:lstStyle/>
          <a:p>
            <a:r>
              <a:rPr lang="en-US" sz="4000" b="1" dirty="0">
                <a:effectLst>
                  <a:outerShdw blurRad="38100" dist="38100" dir="2700000" algn="tl">
                    <a:srgbClr val="000000">
                      <a:alpha val="43137"/>
                    </a:srgbClr>
                  </a:outerShdw>
                </a:effectLst>
              </a:rPr>
              <a:t>Data</a:t>
            </a:r>
            <a:r>
              <a:rPr lang="en-US" b="1" dirty="0">
                <a:effectLst>
                  <a:outerShdw blurRad="38100" dist="38100" dir="2700000" algn="tl">
                    <a:srgbClr val="000000">
                      <a:alpha val="43137"/>
                    </a:srgbClr>
                  </a:outerShdw>
                </a:effectLst>
              </a:rPr>
              <a:t> </a:t>
            </a:r>
            <a:r>
              <a:rPr lang="en-US" sz="3600" b="1" dirty="0">
                <a:effectLst>
                  <a:outerShdw blurRad="38100" dist="38100" dir="2700000" algn="tl">
                    <a:srgbClr val="000000">
                      <a:alpha val="43137"/>
                    </a:srgbClr>
                  </a:outerShdw>
                </a:effectLst>
              </a:rPr>
              <a:t>Cleaning</a:t>
            </a:r>
            <a:br>
              <a:rPr lang="en-US" b="1" dirty="0">
                <a:effectLst>
                  <a:outerShdw blurRad="38100" dist="38100" dir="2700000" algn="tl">
                    <a:srgbClr val="000000">
                      <a:alpha val="43137"/>
                    </a:srgbClr>
                  </a:outerShdw>
                </a:effectLst>
              </a:rPr>
            </a:br>
            <a:endParaRPr lang="en-IN" dirty="0"/>
          </a:p>
        </p:txBody>
      </p:sp>
      <p:sp>
        <p:nvSpPr>
          <p:cNvPr id="3" name="Content Placeholder 2"/>
          <p:cNvSpPr>
            <a:spLocks noGrp="1"/>
          </p:cNvSpPr>
          <p:nvPr>
            <p:ph idx="1"/>
          </p:nvPr>
        </p:nvSpPr>
        <p:spPr>
          <a:xfrm>
            <a:off x="1009608" y="1274804"/>
            <a:ext cx="9905998" cy="3124201"/>
          </a:xfrm>
        </p:spPr>
        <p:txBody>
          <a:bodyPr/>
          <a:lstStyle/>
          <a:p>
            <a:r>
              <a:rPr lang="en-US" dirty="0">
                <a:effectLst/>
              </a:rPr>
              <a:t>Handle missing values (imputation or deletion).</a:t>
            </a:r>
          </a:p>
          <a:p>
            <a:r>
              <a:rPr lang="en-US" dirty="0">
                <a:effectLst/>
              </a:rPr>
              <a:t>Outlier detection and treatment.</a:t>
            </a:r>
          </a:p>
          <a:p>
            <a:r>
              <a:rPr lang="en-US" dirty="0">
                <a:effectLst/>
              </a:rPr>
              <a:t>Check for multicollinearity amongst independent variables (VIF - Variance Inflation Factor can be used).</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45" y="101557"/>
            <a:ext cx="881447" cy="88144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1655" y="140043"/>
            <a:ext cx="996778" cy="9226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4"/>
          <a:stretch>
            <a:fillRect/>
          </a:stretch>
        </p:blipFill>
        <p:spPr>
          <a:xfrm>
            <a:off x="5561589" y="3248693"/>
            <a:ext cx="4298053" cy="3359187"/>
          </a:xfrm>
          <a:prstGeom prst="rect">
            <a:avLst/>
          </a:prstGeom>
        </p:spPr>
      </p:pic>
    </p:spTree>
    <p:extLst>
      <p:ext uri="{BB962C8B-B14F-4D97-AF65-F5344CB8AC3E}">
        <p14:creationId xmlns:p14="http://schemas.microsoft.com/office/powerpoint/2010/main" val="3556090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1579" y="205945"/>
            <a:ext cx="3476367" cy="650790"/>
          </a:xfrm>
        </p:spPr>
        <p:txBody>
          <a:bodyPr/>
          <a:lstStyle/>
          <a:p>
            <a:r>
              <a:rPr lang="en-IN" b="1" dirty="0">
                <a:effectLst/>
              </a:rPr>
              <a:t>Data Splitting</a:t>
            </a:r>
            <a:endParaRPr lang="en-IN" dirty="0"/>
          </a:p>
        </p:txBody>
      </p:sp>
      <p:sp>
        <p:nvSpPr>
          <p:cNvPr id="3" name="Content Placeholder 2"/>
          <p:cNvSpPr>
            <a:spLocks noGrp="1"/>
          </p:cNvSpPr>
          <p:nvPr>
            <p:ph idx="1"/>
          </p:nvPr>
        </p:nvSpPr>
        <p:spPr>
          <a:xfrm>
            <a:off x="1091986" y="1423086"/>
            <a:ext cx="9905998" cy="4920049"/>
          </a:xfrm>
        </p:spPr>
        <p:txBody>
          <a:bodyPr anchor="t">
            <a:normAutofit/>
          </a:bodyPr>
          <a:lstStyle/>
          <a:p>
            <a:r>
              <a:rPr lang="en-US" b="1" dirty="0">
                <a:effectLst/>
              </a:rPr>
              <a:t>We’re going to use a couple of libraries in this article: PANDAS to read the file that contains the dataset,SKLEARN.MODEL_SELECTION to split the training and testing dataset, and MATPLOTLIB  to draw the regression line.</a:t>
            </a:r>
          </a:p>
          <a:p>
            <a:r>
              <a:rPr lang="en-US" altLang="en-US" b="1" cap="none" dirty="0">
                <a:effectLst/>
                <a:latin typeface="source-serif-pro"/>
              </a:rPr>
              <a:t>In this step, we’ll load our CSV file to explore the dataset by using </a:t>
            </a:r>
            <a:r>
              <a:rPr lang="en-US" altLang="en-US" sz="1400" b="1" cap="none" dirty="0">
                <a:effectLst/>
                <a:latin typeface="source-code-pro"/>
              </a:rPr>
              <a:t>pd</a:t>
            </a:r>
            <a:r>
              <a:rPr lang="en-US" altLang="en-US" b="1" cap="none" dirty="0">
                <a:effectLst/>
                <a:latin typeface="source-serif-pro"/>
              </a:rPr>
              <a:t> as a pandas reference variable and call the READ_CSV </a:t>
            </a:r>
            <a:r>
              <a:rPr lang="en-US" b="1" dirty="0">
                <a:effectLst/>
              </a:rPr>
              <a:t>function along with the file name to read the file.</a:t>
            </a:r>
          </a:p>
          <a:p>
            <a:r>
              <a:rPr lang="en-US" b="1" dirty="0">
                <a:effectLst/>
              </a:rPr>
              <a:t>Before splitting up the dataset into training and testing datasets, our focus must be finding the dependent and independent variables. Once these variables are prepared, then we’re ready to go to split up the dataset.</a:t>
            </a:r>
          </a:p>
          <a:p>
            <a:r>
              <a:rPr lang="en-US" b="1" dirty="0">
                <a:effectLst/>
              </a:rPr>
              <a:t>Now we’re going to fit our </a:t>
            </a:r>
            <a:r>
              <a:rPr lang="en-US" b="1" i="1" dirty="0">
                <a:effectLst/>
              </a:rPr>
              <a:t>x</a:t>
            </a:r>
            <a:r>
              <a:rPr lang="en-US" b="1" dirty="0">
                <a:effectLst/>
              </a:rPr>
              <a:t> and </a:t>
            </a:r>
            <a:r>
              <a:rPr lang="en-US" b="1" i="1" dirty="0">
                <a:effectLst/>
              </a:rPr>
              <a:t>y</a:t>
            </a:r>
            <a:r>
              <a:rPr lang="en-US" b="1" dirty="0">
                <a:effectLst/>
              </a:rPr>
              <a:t> into a machine-learning model to predict the output, but before that, we have to import the LOGISTIC REGRESSION </a:t>
            </a:r>
            <a:r>
              <a:rPr lang="en-IN" b="1" dirty="0">
                <a:effectLst/>
              </a:rPr>
              <a:t>from the SKLEARN.LINEAR_MODEL </a:t>
            </a:r>
            <a:r>
              <a:rPr lang="en-US" b="1" dirty="0">
                <a:effectLst/>
              </a:rPr>
              <a:t>and create an object of the LINEARREGRESSION CLASS.</a:t>
            </a:r>
            <a:endParaRPr lang="en-IN" b="1" dirty="0">
              <a:effectLst/>
            </a:endParaRPr>
          </a:p>
          <a:p>
            <a:pPr marL="0" indent="0">
              <a:buNone/>
            </a:pPr>
            <a:endParaRPr lang="en-IN" dirty="0">
              <a:effectLst/>
            </a:endParaRPr>
          </a:p>
          <a:p>
            <a:pPr marL="0" indent="0">
              <a:buNone/>
            </a:pPr>
            <a:endParaRPr lang="en-US" b="1" dirty="0">
              <a:effectLst/>
            </a:endParaRPr>
          </a:p>
          <a:p>
            <a:endParaRPr lang="en-IN"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45" y="101557"/>
            <a:ext cx="881447" cy="88144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1655" y="140043"/>
            <a:ext cx="996778" cy="9226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Rectangle 4"/>
          <p:cNvSpPr>
            <a:spLocks noChangeArrowheads="1"/>
          </p:cNvSpPr>
          <p:nvPr/>
        </p:nvSpPr>
        <p:spPr bwMode="auto">
          <a:xfrm>
            <a:off x="0" y="-161582"/>
            <a:ext cx="266420" cy="323165"/>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42424"/>
                </a:solidFill>
                <a:effectLst/>
                <a:latin typeface="source-serif-pro"/>
              </a:rPr>
              <a:t> </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6039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455" y="255373"/>
            <a:ext cx="4114328" cy="856736"/>
          </a:xfrm>
        </p:spPr>
        <p:txBody>
          <a:bodyPr/>
          <a:lstStyle/>
          <a:p>
            <a:r>
              <a:rPr lang="en-IN" b="1" dirty="0">
                <a:effectLst/>
              </a:rPr>
              <a:t>Model Building</a:t>
            </a:r>
            <a:endParaRPr lang="en-IN" dirty="0"/>
          </a:p>
        </p:txBody>
      </p:sp>
      <p:sp>
        <p:nvSpPr>
          <p:cNvPr id="3" name="Content Placeholder 2"/>
          <p:cNvSpPr>
            <a:spLocks noGrp="1"/>
          </p:cNvSpPr>
          <p:nvPr>
            <p:ph idx="1"/>
          </p:nvPr>
        </p:nvSpPr>
        <p:spPr>
          <a:xfrm>
            <a:off x="927230" y="1167712"/>
            <a:ext cx="9905998" cy="5455510"/>
          </a:xfrm>
        </p:spPr>
        <p:txBody>
          <a:bodyPr anchor="t">
            <a:normAutofit/>
          </a:bodyPr>
          <a:lstStyle/>
          <a:p>
            <a:r>
              <a:rPr lang="en-US" dirty="0">
                <a:effectLst/>
              </a:rPr>
              <a:t>Use a statistical tool or programming language like Python or R.</a:t>
            </a:r>
          </a:p>
          <a:p>
            <a:r>
              <a:rPr lang="en-US" dirty="0">
                <a:effectLst/>
              </a:rPr>
              <a:t>In Python, you can use the ‘Statsmodels’ or ‘scikitlearn’ libraries to create an MLR model.</a:t>
            </a:r>
            <a:endParaRPr lang="en-US" b="1" dirty="0">
              <a:effectLst/>
            </a:endParaRPr>
          </a:p>
          <a:p>
            <a:pPr marL="0" indent="0" fontAlgn="base">
              <a:buNone/>
            </a:pPr>
            <a:r>
              <a:rPr lang="en-US" b="1" dirty="0">
                <a:effectLst/>
              </a:rPr>
              <a:t>Method of Building Models : </a:t>
            </a:r>
          </a:p>
          <a:p>
            <a:pPr fontAlgn="base"/>
            <a:r>
              <a:rPr lang="en-US" dirty="0">
                <a:effectLst/>
              </a:rPr>
              <a:t>All-in</a:t>
            </a:r>
          </a:p>
          <a:p>
            <a:pPr fontAlgn="base"/>
            <a:r>
              <a:rPr lang="en-US" dirty="0">
                <a:effectLst/>
              </a:rPr>
              <a:t>Backward-Elimination</a:t>
            </a:r>
          </a:p>
          <a:p>
            <a:pPr fontAlgn="base"/>
            <a:r>
              <a:rPr lang="en-US" dirty="0">
                <a:effectLst/>
              </a:rPr>
              <a:t>Forward Selection</a:t>
            </a:r>
          </a:p>
          <a:p>
            <a:pPr fontAlgn="base"/>
            <a:r>
              <a:rPr lang="en-US" dirty="0">
                <a:effectLst/>
              </a:rPr>
              <a:t>Bidirectional Elimination</a:t>
            </a:r>
          </a:p>
          <a:p>
            <a:pPr fontAlgn="base"/>
            <a:r>
              <a:rPr lang="en-US" dirty="0">
                <a:effectLst/>
              </a:rPr>
              <a:t>Score Comparison</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45" y="101557"/>
            <a:ext cx="881447" cy="88144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1655" y="140043"/>
            <a:ext cx="996778" cy="9226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799454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116</TotalTime>
  <Words>623</Words>
  <Application>Microsoft Office PowerPoint</Application>
  <PresentationFormat>Widescreen</PresentationFormat>
  <Paragraphs>62</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Bookman Old Style</vt:lpstr>
      <vt:lpstr>Century Gothic</vt:lpstr>
      <vt:lpstr>source-code-pro</vt:lpstr>
      <vt:lpstr>source-serif-pro</vt:lpstr>
      <vt:lpstr>Wingdings</vt:lpstr>
      <vt:lpstr>Mesh</vt:lpstr>
      <vt:lpstr>NMIT POLYTECHNIC-568 karunadu intership presentation-2023 </vt:lpstr>
      <vt:lpstr>PowerPoint Presentation</vt:lpstr>
      <vt:lpstr>Topics learnt during Internship</vt:lpstr>
      <vt:lpstr>Crop Yield Coimbatore Prediction using Multiple Linear Regression. Multiple Linear Regression  ALGORITHM.</vt:lpstr>
      <vt:lpstr>PowerPoint Presentation</vt:lpstr>
      <vt:lpstr>Data Collection</vt:lpstr>
      <vt:lpstr>Data Cleaning </vt:lpstr>
      <vt:lpstr>Data Splitting</vt:lpstr>
      <vt:lpstr>Model Building</vt:lpstr>
      <vt:lpstr>Programming steps </vt:lpstr>
      <vt:lpstr>Results with snapshots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kumar r</cp:lastModifiedBy>
  <cp:revision>8</cp:revision>
  <dcterms:created xsi:type="dcterms:W3CDTF">2023-09-30T13:39:23Z</dcterms:created>
  <dcterms:modified xsi:type="dcterms:W3CDTF">2023-10-10T00:10:43Z</dcterms:modified>
</cp:coreProperties>
</file>